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7" r:id="rId10"/>
    <p:sldId id="269" r:id="rId11"/>
    <p:sldId id="270" r:id="rId12"/>
    <p:sldId id="268" r:id="rId13"/>
    <p:sldId id="271" r:id="rId14"/>
    <p:sldId id="266" r:id="rId15"/>
    <p:sldId id="275" r:id="rId16"/>
    <p:sldId id="272" r:id="rId17"/>
    <p:sldId id="273" r:id="rId18"/>
    <p:sldId id="274" r:id="rId19"/>
    <p:sldId id="276" r:id="rId20"/>
    <p:sldId id="277" r:id="rId21"/>
    <p:sldId id="279" r:id="rId22"/>
    <p:sldId id="278" r:id="rId23"/>
    <p:sldId id="25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678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432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57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71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175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6728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1974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318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77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275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192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CD5BE-C75A-471C-AE39-C50CE0C55B23}" type="datetimeFigureOut">
              <a:rPr lang="en-US" smtClean="0"/>
              <a:pPr/>
              <a:t>2/15/2012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EA4BD-EA27-481B-B70A-6F9C04506E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37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amazon.com/Digital-Natives-Wisdom-Hopeful-Learning/dp/1452230099/ref=sr_1_2?s=books&amp;ie=UTF8&amp;qid=1329350380&amp;sr=1-2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etuwb/ltblog/?p=534" TargetMode="External"/><Relationship Id="rId2" Type="http://schemas.openxmlformats.org/officeDocument/2006/relationships/hyperlink" Target="http://mcdm.washington.ed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armoryonpark.org/index.php/programs_events/detail/last_supper_peter_greenaway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hyperlink" Target="http://fryemuseum.org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youtube.com/watch?v=jwMj3PJDxuo&amp;ob=av3e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youtube.com/watch?v=R3Mt2E1M6dU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xToOegWh8k" TargetMode="External"/><Relationship Id="rId2" Type="http://schemas.openxmlformats.org/officeDocument/2006/relationships/hyperlink" Target="http://web.mit.edu/Edgerton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youtube.com/watch?v=38ti9BJiyv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hyperlink" Target="http://www.vendian.org/mncharity/cosmicview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kk.org/ct2/2008/08/the-end-of-video-as-evidence-o.php" TargetMode="External"/><Relationship Id="rId2" Type="http://schemas.openxmlformats.org/officeDocument/2006/relationships/hyperlink" Target="http://www.oss.net/dynamaster/file_archive/040324/f98095dd2c6a93a397662cfd97a246e5/WER-INFO-69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dirty="0" smtClean="0"/>
              <a:t>Photos, Film, and Visual Literacy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EDC&amp;I 583</a:t>
            </a:r>
          </a:p>
          <a:p>
            <a:pPr algn="r"/>
            <a:r>
              <a:rPr lang="en-US" dirty="0" smtClean="0"/>
              <a:t>Message Design</a:t>
            </a:r>
          </a:p>
          <a:p>
            <a:pPr algn="r"/>
            <a:r>
              <a:rPr lang="en-US" dirty="0" smtClean="0"/>
              <a:t>15 February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70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So How Do We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interpret this stuff?</a:t>
            </a:r>
          </a:p>
          <a:p>
            <a:r>
              <a:rPr lang="en-US" dirty="0" smtClean="0"/>
              <a:t>“Visual literacy”: a distinct domain?</a:t>
            </a:r>
          </a:p>
          <a:p>
            <a:pPr lvl="1"/>
            <a:r>
              <a:rPr lang="en-US" dirty="0" smtClean="0"/>
              <a:t>From 1960s; John </a:t>
            </a:r>
            <a:r>
              <a:rPr lang="en-US" dirty="0" smtClean="0"/>
              <a:t>Debes</a:t>
            </a:r>
            <a:r>
              <a:rPr lang="en-US" dirty="0" smtClean="0"/>
              <a:t> at Kodak (!?) – IVLA</a:t>
            </a:r>
          </a:p>
          <a:p>
            <a:r>
              <a:rPr lang="en-US" dirty="0" smtClean="0"/>
              <a:t>Hard to draw exact parallels</a:t>
            </a:r>
          </a:p>
          <a:p>
            <a:pPr lvl="1"/>
            <a:r>
              <a:rPr lang="en-US" dirty="0" smtClean="0"/>
              <a:t>“Grammar,” “syntax,” etc. not equivalent</a:t>
            </a:r>
          </a:p>
          <a:p>
            <a:pPr lvl="1"/>
            <a:r>
              <a:rPr lang="en-US" dirty="0" smtClean="0"/>
              <a:t>But probably related…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9432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2739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But, Increased Interest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Cf. </a:t>
            </a:r>
            <a:r>
              <a:rPr lang="en-US" dirty="0" smtClean="0">
                <a:hlinkClick r:id="rId2"/>
              </a:rPr>
              <a:t>“Digital Natives” </a:t>
            </a:r>
            <a:r>
              <a:rPr lang="en-US" dirty="0" smtClean="0"/>
              <a:t>discussion (Marc </a:t>
            </a:r>
            <a:r>
              <a:rPr lang="en-US" dirty="0" smtClean="0"/>
              <a:t>Prensky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Rise of easy digital production and distribution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ell phone cameras, YouTube, etc. </a:t>
            </a:r>
          </a:p>
          <a:p>
            <a:r>
              <a:rPr lang="en-US" dirty="0" smtClean="0"/>
              <a:t>Decreasing focus on print literacy</a:t>
            </a:r>
          </a:p>
          <a:p>
            <a:pPr lvl="1"/>
            <a:r>
              <a:rPr lang="en-US" dirty="0" smtClean="0"/>
              <a:t>Demand for “smaller chunks” of print </a:t>
            </a:r>
            <a:r>
              <a:rPr lang="en-US" dirty="0" smtClean="0"/>
              <a:t>material</a:t>
            </a:r>
          </a:p>
          <a:p>
            <a:r>
              <a:rPr lang="en-US" dirty="0" smtClean="0"/>
              <a:t>Rise of “New </a:t>
            </a:r>
            <a:r>
              <a:rPr lang="en-US" dirty="0" smtClean="0"/>
              <a:t>Literacies</a:t>
            </a:r>
            <a:r>
              <a:rPr lang="en-US" dirty="0" smtClean="0"/>
              <a:t>” work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24112"/>
            <a:ext cx="3663949" cy="274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5817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Visual/Digital Storytelling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Increasing awareness that today’s public likes visual imagery</a:t>
            </a:r>
          </a:p>
          <a:p>
            <a:r>
              <a:rPr lang="en-US" dirty="0" smtClean="0"/>
              <a:t>Little agreement on what factors are most critical</a:t>
            </a:r>
          </a:p>
          <a:p>
            <a:r>
              <a:rPr lang="en-US" dirty="0" smtClean="0"/>
              <a:t>Increasing number of programs nationally to help people prepare digital stories  (including </a:t>
            </a:r>
            <a:r>
              <a:rPr lang="en-US" dirty="0" smtClean="0">
                <a:hlinkClick r:id="rId2"/>
              </a:rPr>
              <a:t>here at UW </a:t>
            </a:r>
            <a:r>
              <a:rPr lang="en-US" dirty="0" smtClean="0"/>
              <a:t>and </a:t>
            </a:r>
            <a:r>
              <a:rPr lang="en-US" dirty="0" smtClean="0">
                <a:hlinkClick r:id="rId3"/>
              </a:rPr>
              <a:t>UW-B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92244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503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Merging Art and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Experimentation between/among media and the arts</a:t>
            </a:r>
          </a:p>
          <a:p>
            <a:r>
              <a:rPr lang="en-US" dirty="0" smtClean="0"/>
              <a:t>A “digital visual turn” in what’s seen as legitimate</a:t>
            </a:r>
          </a:p>
          <a:p>
            <a:r>
              <a:rPr lang="en-US" dirty="0" smtClean="0"/>
              <a:t>Cf. Seattle’s Frye Art Museum</a:t>
            </a:r>
          </a:p>
          <a:p>
            <a:pPr lvl="1"/>
            <a:r>
              <a:rPr lang="en-US" dirty="0" smtClean="0"/>
              <a:t>From late 19</a:t>
            </a:r>
            <a:r>
              <a:rPr lang="en-US" baseline="30000" dirty="0" smtClean="0"/>
              <a:t>th</a:t>
            </a:r>
            <a:r>
              <a:rPr lang="en-US" dirty="0" smtClean="0"/>
              <a:t> c. German realism to R. Crumb in 100 years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>
              <a:buNone/>
            </a:pPr>
            <a:r>
              <a:rPr lang="en-US" sz="1700" dirty="0" smtClean="0"/>
              <a:t>What would visitors to New York’s 1913 Armory Show make of what we have now?</a:t>
            </a:r>
            <a:endParaRPr lang="en-US" sz="1700" dirty="0"/>
          </a:p>
        </p:txBody>
      </p:sp>
      <p:pic>
        <p:nvPicPr>
          <p:cNvPr id="921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371850"/>
            <a:ext cx="3514725" cy="2274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0546" y="1600200"/>
            <a:ext cx="2033179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590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Moving Right along…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…to some aspects of moving imagery</a:t>
            </a:r>
          </a:p>
          <a:p>
            <a:r>
              <a:rPr lang="en-US" dirty="0" smtClean="0"/>
              <a:t>The visual aesthetic of film and video</a:t>
            </a:r>
          </a:p>
          <a:p>
            <a:r>
              <a:rPr lang="en-US" dirty="0" smtClean="0"/>
              <a:t>This stuff didn’t just appear overnight</a:t>
            </a:r>
          </a:p>
          <a:p>
            <a:pPr lvl="1"/>
            <a:r>
              <a:rPr lang="en-US" dirty="0" smtClean="0"/>
              <a:t>Editing</a:t>
            </a:r>
          </a:p>
          <a:p>
            <a:pPr lvl="1"/>
            <a:r>
              <a:rPr lang="en-US" dirty="0" smtClean="0"/>
              <a:t>Special effects</a:t>
            </a:r>
          </a:p>
          <a:p>
            <a:pPr lvl="1"/>
            <a:r>
              <a:rPr lang="en-US" dirty="0" smtClean="0"/>
              <a:t>Montage, </a:t>
            </a:r>
            <a:r>
              <a:rPr lang="en-US" dirty="0" smtClean="0"/>
              <a:t>juxtaposition, zoom</a:t>
            </a:r>
            <a:endParaRPr lang="en-US" dirty="0" smtClean="0"/>
          </a:p>
          <a:p>
            <a:pPr lvl="1"/>
            <a:r>
              <a:rPr lang="en-US" dirty="0" smtClean="0"/>
              <a:t>Cf. George </a:t>
            </a:r>
            <a:r>
              <a:rPr lang="en-US" dirty="0" smtClean="0"/>
              <a:t>Melies</a:t>
            </a:r>
            <a:r>
              <a:rPr lang="en-US" dirty="0" smtClean="0"/>
              <a:t> &amp; </a:t>
            </a:r>
            <a:r>
              <a:rPr lang="en-US" i="1" dirty="0" smtClean="0"/>
              <a:t>Hugo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57400"/>
            <a:ext cx="2571750" cy="380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286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Manipulating How We See the World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key effects:</a:t>
            </a:r>
          </a:p>
          <a:p>
            <a:pPr lvl="1"/>
            <a:r>
              <a:rPr lang="en-US" dirty="0" smtClean="0"/>
              <a:t>Time Lapse</a:t>
            </a:r>
          </a:p>
          <a:p>
            <a:pPr lvl="1"/>
            <a:r>
              <a:rPr lang="en-US" dirty="0" smtClean="0"/>
              <a:t>Slow Motion</a:t>
            </a:r>
          </a:p>
          <a:p>
            <a:pPr lvl="1"/>
            <a:r>
              <a:rPr lang="en-US" dirty="0" smtClean="0"/>
              <a:t>Zooming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smtClean="0"/>
              <a:t>Time </a:t>
            </a:r>
            <a:r>
              <a:rPr lang="en-US" dirty="0" smtClean="0"/>
              <a:t>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Speeding time up</a:t>
            </a:r>
          </a:p>
          <a:p>
            <a:pPr lvl="1"/>
            <a:r>
              <a:rPr lang="en-US" dirty="0" smtClean="0"/>
              <a:t>(Show </a:t>
            </a:r>
            <a:r>
              <a:rPr lang="en-US" dirty="0" smtClean="0"/>
              <a:t>what happens over long time in a much shorter </a:t>
            </a:r>
            <a:r>
              <a:rPr lang="en-US" dirty="0" smtClean="0"/>
              <a:t>period)</a:t>
            </a:r>
            <a:endParaRPr lang="en-US" dirty="0" smtClean="0"/>
          </a:p>
          <a:p>
            <a:r>
              <a:rPr lang="en-US" dirty="0" smtClean="0"/>
              <a:t>Fun!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ut also has significant </a:t>
            </a:r>
            <a:r>
              <a:rPr lang="en-US" dirty="0" smtClean="0"/>
              <a:t>implications </a:t>
            </a:r>
            <a:r>
              <a:rPr lang="en-US" dirty="0" smtClean="0"/>
              <a:t>for learning</a:t>
            </a:r>
            <a:endParaRPr lang="en-US" dirty="0"/>
          </a:p>
        </p:txBody>
      </p:sp>
      <p:pic>
        <p:nvPicPr>
          <p:cNvPr id="1126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14525"/>
            <a:ext cx="275086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98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Gecko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How long does it take ants to consume a dead gecko?</a:t>
            </a:r>
          </a:p>
          <a:p>
            <a:r>
              <a:rPr lang="en-US" dirty="0" smtClean="0"/>
              <a:t>What a great question!</a:t>
            </a:r>
          </a:p>
          <a:p>
            <a:r>
              <a:rPr lang="en-US" dirty="0" smtClean="0"/>
              <a:t>What other questions could this stimulate?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6225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605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Sl</a:t>
            </a:r>
            <a:r>
              <a:rPr lang="en-US" dirty="0" smtClean="0"/>
              <a:t> o w  M o  t   </a:t>
            </a:r>
            <a:r>
              <a:rPr lang="en-US" dirty="0" smtClean="0"/>
              <a:t>i</a:t>
            </a:r>
            <a:r>
              <a:rPr lang="en-US" dirty="0" smtClean="0"/>
              <a:t>    o   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Slowing time down</a:t>
            </a:r>
            <a:endParaRPr lang="en-US" dirty="0" smtClean="0"/>
          </a:p>
          <a:p>
            <a:pPr lvl="1"/>
            <a:r>
              <a:rPr lang="en-US" dirty="0" smtClean="0"/>
              <a:t>(Show what happens over </a:t>
            </a:r>
            <a:r>
              <a:rPr lang="en-US" dirty="0" smtClean="0"/>
              <a:t>a very short time </a:t>
            </a:r>
            <a:r>
              <a:rPr lang="en-US" dirty="0" smtClean="0"/>
              <a:t>in a much </a:t>
            </a:r>
            <a:r>
              <a:rPr lang="en-US" dirty="0" smtClean="0"/>
              <a:t>longer period)</a:t>
            </a:r>
            <a:endParaRPr lang="en-US" dirty="0" smtClean="0">
              <a:hlinkClick r:id="rId2"/>
            </a:endParaRPr>
          </a:p>
          <a:p>
            <a:r>
              <a:rPr lang="en-US" dirty="0" smtClean="0"/>
              <a:t>Pioneer: </a:t>
            </a:r>
            <a:r>
              <a:rPr lang="en-US" dirty="0" smtClean="0">
                <a:hlinkClick r:id="rId2"/>
              </a:rPr>
              <a:t>Harold </a:t>
            </a:r>
            <a:r>
              <a:rPr lang="en-US" dirty="0" smtClean="0">
                <a:hlinkClick r:id="rId2"/>
              </a:rPr>
              <a:t>“Doc” Edgerton at MIT</a:t>
            </a:r>
            <a:endParaRPr lang="en-US" dirty="0" smtClean="0"/>
          </a:p>
          <a:p>
            <a:r>
              <a:rPr lang="en-US" dirty="0" smtClean="0"/>
              <a:t>Not the inventor, but assembled the pieces</a:t>
            </a:r>
          </a:p>
          <a:p>
            <a:endParaRPr lang="en-US" dirty="0"/>
          </a:p>
        </p:txBody>
      </p:sp>
      <p:pic>
        <p:nvPicPr>
          <p:cNvPr id="1331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2438400"/>
            <a:ext cx="4116233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039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Zoom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i="1" dirty="0" smtClean="0"/>
              <a:t>Powers of 10</a:t>
            </a:r>
            <a:r>
              <a:rPr lang="en-US" dirty="0" smtClean="0"/>
              <a:t> by Charles &amp; Ray Eames</a:t>
            </a:r>
          </a:p>
          <a:p>
            <a:r>
              <a:rPr lang="en-US" dirty="0" smtClean="0"/>
              <a:t>One of many versions (both </a:t>
            </a:r>
            <a:r>
              <a:rPr lang="en-US" dirty="0" smtClean="0"/>
              <a:t>Eameses</a:t>
            </a:r>
            <a:r>
              <a:rPr lang="en-US" dirty="0" smtClean="0"/>
              <a:t> and others)</a:t>
            </a:r>
          </a:p>
          <a:p>
            <a:r>
              <a:rPr lang="en-US" dirty="0" smtClean="0"/>
              <a:t>Original concept: </a:t>
            </a:r>
            <a:r>
              <a:rPr lang="en-US" dirty="0" smtClean="0"/>
              <a:t>Kees</a:t>
            </a:r>
            <a:r>
              <a:rPr lang="en-US" dirty="0" smtClean="0"/>
              <a:t> </a:t>
            </a:r>
            <a:r>
              <a:rPr lang="en-US" dirty="0" smtClean="0"/>
              <a:t>Boeke</a:t>
            </a:r>
            <a:r>
              <a:rPr lang="en-US" dirty="0" smtClean="0"/>
              <a:t>, </a:t>
            </a:r>
            <a:r>
              <a:rPr lang="en-US" i="1" dirty="0" smtClean="0"/>
              <a:t>Cosmic View</a:t>
            </a:r>
          </a:p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00200"/>
            <a:ext cx="4038600" cy="255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191000"/>
            <a:ext cx="13525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Plan of Action 2/15/12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Good and bad examples</a:t>
            </a:r>
          </a:p>
          <a:p>
            <a:r>
              <a:rPr lang="en-US" dirty="0" smtClean="0"/>
              <a:t>Redesign presentations I</a:t>
            </a:r>
          </a:p>
          <a:p>
            <a:r>
              <a:rPr lang="en-US" dirty="0" smtClean="0"/>
              <a:t>Discuss readings</a:t>
            </a:r>
          </a:p>
          <a:p>
            <a:r>
              <a:rPr lang="en-US" dirty="0" smtClean="0"/>
              <a:t>Presentation: Photos, Film, and Visual Literacy</a:t>
            </a:r>
          </a:p>
          <a:p>
            <a:r>
              <a:rPr lang="en-US" dirty="0" smtClean="0"/>
              <a:t>Redesign presentations II</a:t>
            </a:r>
            <a:endParaRPr lang="en-US" dirty="0"/>
          </a:p>
          <a:p>
            <a:r>
              <a:rPr lang="en-US" dirty="0" smtClean="0"/>
              <a:t>Discuss Reviews of Literature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293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And Some Provocative Research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Gavriel</a:t>
            </a:r>
            <a:r>
              <a:rPr lang="en-US" dirty="0" smtClean="0"/>
              <a:t> Salomon’s “zooming” studies, 1970s</a:t>
            </a:r>
          </a:p>
          <a:p>
            <a:r>
              <a:rPr lang="en-US" dirty="0" smtClean="0"/>
              <a:t>An effort to “take McLuhan seriously”</a:t>
            </a:r>
          </a:p>
          <a:p>
            <a:r>
              <a:rPr lang="en-US" dirty="0" smtClean="0"/>
              <a:t>Conditions: zooming and re-framing</a:t>
            </a:r>
          </a:p>
          <a:p>
            <a:r>
              <a:rPr lang="en-US" dirty="0" smtClean="0"/>
              <a:t>“</a:t>
            </a:r>
            <a:r>
              <a:rPr lang="en-US" dirty="0" smtClean="0"/>
              <a:t>Zoomers</a:t>
            </a:r>
            <a:r>
              <a:rPr lang="en-US" dirty="0" smtClean="0"/>
              <a:t>” noted more details in subsequent tests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200400"/>
            <a:ext cx="2628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47800"/>
            <a:ext cx="1428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But: Manipulation Deceives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hlinkClick r:id="rId2"/>
              </a:rPr>
              <a:t>End of photography</a:t>
            </a:r>
            <a:r>
              <a:rPr lang="en-US" dirty="0" smtClean="0"/>
              <a:t>/</a:t>
            </a:r>
            <a:r>
              <a:rPr lang="en-US" dirty="0" smtClean="0">
                <a:hlinkClick r:id="rId3"/>
              </a:rPr>
              <a:t>video</a:t>
            </a:r>
            <a:r>
              <a:rPr lang="en-US" dirty="0" smtClean="0"/>
              <a:t> as evidence of anything”</a:t>
            </a:r>
          </a:p>
          <a:p>
            <a:r>
              <a:rPr lang="en-US" dirty="0" smtClean="0"/>
              <a:t>Even young kids are aware that images can be changed and “aren’t to be trusted”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Summing 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Photography changed in important ways how we look at the world, and how we imagine acting in it</a:t>
            </a:r>
          </a:p>
          <a:p>
            <a:r>
              <a:rPr lang="en-US" dirty="0" smtClean="0"/>
              <a:t>Visual effects created in photography and film have entered widespread common use</a:t>
            </a:r>
          </a:p>
          <a:p>
            <a:r>
              <a:rPr lang="en-US" dirty="0" smtClean="0"/>
              <a:t>But images now seen as less “trustworthy” than they were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Questions for Discussion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[Woolner et al.]  Your experience with picture/map based planning and decision making – Does it help or hinder, and how?</a:t>
            </a:r>
          </a:p>
          <a:p>
            <a:r>
              <a:rPr lang="en-US" dirty="0" smtClean="0"/>
              <a:t>[Timmers &amp; van der Wijst]  Your experience with images and “fear appeals” – How effective? Lead to actual behavior change?</a:t>
            </a:r>
          </a:p>
          <a:p>
            <a:r>
              <a:rPr lang="en-US" dirty="0" smtClean="0"/>
              <a:t>[Williams] The Four Principles:</a:t>
            </a:r>
          </a:p>
          <a:p>
            <a:pPr lvl="1"/>
            <a:r>
              <a:rPr lang="en-US" dirty="0" smtClean="0"/>
              <a:t>Proximity</a:t>
            </a:r>
          </a:p>
          <a:p>
            <a:pPr lvl="1"/>
            <a:r>
              <a:rPr lang="en-US" dirty="0" smtClean="0"/>
              <a:t>Alignment</a:t>
            </a:r>
          </a:p>
          <a:p>
            <a:pPr lvl="1"/>
            <a:r>
              <a:rPr lang="en-US" dirty="0" smtClean="0"/>
              <a:t>Repetition</a:t>
            </a:r>
          </a:p>
          <a:p>
            <a:pPr lvl="1"/>
            <a:r>
              <a:rPr lang="en-US" dirty="0" smtClean="0"/>
              <a:t>Contrast</a:t>
            </a:r>
          </a:p>
          <a:p>
            <a:pPr lvl="1"/>
            <a:r>
              <a:rPr lang="en-US" dirty="0" smtClean="0"/>
              <a:t>Do you find yourself more aware of these?  Finding examples of their use (or ignorance of them) in the surrounding world?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43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Photos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is a photo “realistic”</a:t>
            </a:r>
          </a:p>
          <a:p>
            <a:r>
              <a:rPr lang="en-US" dirty="0" smtClean="0"/>
              <a:t>Does “realism” matter?</a:t>
            </a:r>
          </a:p>
          <a:p>
            <a:r>
              <a:rPr lang="en-US" dirty="0" smtClean="0"/>
              <a:t>How do photos tell a  story?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148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Great Realism Debate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From 1930s, in US education</a:t>
            </a:r>
          </a:p>
          <a:p>
            <a:pPr lvl="1"/>
            <a:r>
              <a:rPr lang="en-US" dirty="0" smtClean="0"/>
              <a:t>Assumption: The more </a:t>
            </a:r>
            <a:r>
              <a:rPr lang="en-US" dirty="0" smtClean="0"/>
              <a:t>realistic the medium, </a:t>
            </a:r>
            <a:r>
              <a:rPr lang="en-US" dirty="0" smtClean="0"/>
              <a:t>the more students would learn</a:t>
            </a:r>
          </a:p>
          <a:p>
            <a:pPr lvl="1"/>
            <a:r>
              <a:rPr lang="en-US" dirty="0" smtClean="0"/>
              <a:t>Coincided with the appearance of (relatively) cheap devices for showing, using, reproducing photos in </a:t>
            </a:r>
            <a:r>
              <a:rPr lang="en-US" dirty="0" smtClean="0"/>
              <a:t>ed</a:t>
            </a:r>
            <a:r>
              <a:rPr lang="en-US" dirty="0" smtClean="0"/>
              <a:t> settings ( incl. textbooks themselves)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154" y="2286000"/>
            <a:ext cx="3496196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65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Was Realistic?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Projected better than printed (brighter)</a:t>
            </a:r>
          </a:p>
          <a:p>
            <a:r>
              <a:rPr lang="en-US" dirty="0" smtClean="0"/>
              <a:t>Moving better than still (closer to nature)</a:t>
            </a:r>
          </a:p>
          <a:p>
            <a:r>
              <a:rPr lang="en-US" dirty="0" smtClean="0"/>
              <a:t>With sound better than without (ditto)</a:t>
            </a:r>
          </a:p>
          <a:p>
            <a:r>
              <a:rPr lang="en-US" dirty="0" smtClean="0"/>
              <a:t>But…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2548" y="2438400"/>
            <a:ext cx="3056078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1418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NSD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 actual evidence to support this claim</a:t>
            </a:r>
          </a:p>
          <a:p>
            <a:r>
              <a:rPr lang="en-US" dirty="0" smtClean="0"/>
              <a:t>Various empirical studies in </a:t>
            </a:r>
            <a:r>
              <a:rPr lang="en-US" dirty="0" smtClean="0"/>
              <a:t>1940s-1960s </a:t>
            </a:r>
            <a:r>
              <a:rPr lang="en-US" dirty="0" smtClean="0"/>
              <a:t>found no significant differences</a:t>
            </a:r>
          </a:p>
          <a:p>
            <a:r>
              <a:rPr lang="en-US" dirty="0" smtClean="0"/>
              <a:t>In fact, some evidence to the contrary</a:t>
            </a:r>
          </a:p>
          <a:p>
            <a:r>
              <a:rPr lang="en-US" dirty="0" smtClean="0"/>
              <a:t>(Huh?)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World's first 16mm optical sound-on-film camera (RCA Victor; 1935)*</a:t>
            </a:r>
          </a:p>
          <a:p>
            <a:pPr marL="0" indent="0">
              <a:buNone/>
            </a:pPr>
            <a:r>
              <a:rPr lang="en-US" sz="1200" dirty="0" smtClean="0"/>
              <a:t>*[Now = </a:t>
            </a:r>
            <a:r>
              <a:rPr lang="en-US" sz="1200" dirty="0" smtClean="0"/>
              <a:t>2%  </a:t>
            </a:r>
            <a:r>
              <a:rPr lang="en-US" sz="1200" dirty="0" smtClean="0"/>
              <a:t>of your cell phone]</a:t>
            </a:r>
            <a:endParaRPr lang="en-US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148012" cy="297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64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Realism for What?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“Realism” turns out to be a relative notion</a:t>
            </a:r>
          </a:p>
          <a:p>
            <a:r>
              <a:rPr lang="en-US" dirty="0" smtClean="0"/>
              <a:t>For a novice, realistic detail = overwhelming</a:t>
            </a:r>
          </a:p>
          <a:p>
            <a:pPr lvl="1"/>
            <a:r>
              <a:rPr lang="en-US" dirty="0" smtClean="0"/>
              <a:t>Graphic outlines, diagrams may help generate a “mental model” of a concept/structure</a:t>
            </a:r>
          </a:p>
          <a:p>
            <a:pPr lvl="1"/>
            <a:r>
              <a:rPr lang="en-US" dirty="0" smtClean="0"/>
              <a:t>Add detail as the structure becomes more familiar</a:t>
            </a:r>
          </a:p>
          <a:p>
            <a:r>
              <a:rPr lang="en-US" dirty="0" smtClean="0"/>
              <a:t>Even near-experts may require labels and other </a:t>
            </a:r>
            <a:r>
              <a:rPr lang="en-US" dirty="0" smtClean="0"/>
              <a:t>guides </a:t>
            </a:r>
            <a:r>
              <a:rPr lang="en-US" dirty="0" smtClean="0"/>
              <a:t>to help decipher structures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0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Frank Dwyer and the Pig’s Heart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200" dirty="0" smtClean="0"/>
              <a:t>What makes learning easiest, for whom, under what conditions?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Researcher at Penn State, 1962-2007</a:t>
            </a:r>
          </a:p>
          <a:p>
            <a:r>
              <a:rPr lang="en-US" dirty="0" smtClean="0"/>
              <a:t>Over 150 studies on visual representation, realism</a:t>
            </a:r>
          </a:p>
          <a:p>
            <a:pPr lvl="1"/>
            <a:r>
              <a:rPr lang="en-US" dirty="0" smtClean="0"/>
              <a:t>Many involved learning structure of the heart</a:t>
            </a:r>
          </a:p>
          <a:p>
            <a:pPr lvl="1"/>
            <a:r>
              <a:rPr lang="en-US" dirty="0" smtClean="0"/>
              <a:t>Human cadavers were scarce, so they used pigs’ hearts</a:t>
            </a:r>
          </a:p>
          <a:p>
            <a:r>
              <a:rPr lang="en-US" dirty="0" smtClean="0"/>
              <a:t>Is realism good?  Depends…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21264"/>
            <a:ext cx="1076325" cy="133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912" y="2115532"/>
            <a:ext cx="1020746" cy="123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15532"/>
            <a:ext cx="9715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7" y="3657600"/>
            <a:ext cx="8858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9375" y="3743325"/>
            <a:ext cx="114300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71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And Context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How and where knowledge is to be used makes a major difference</a:t>
            </a:r>
          </a:p>
          <a:p>
            <a:pPr lvl="1"/>
            <a:r>
              <a:rPr lang="en-US" dirty="0" smtClean="0"/>
              <a:t>Identification, classification (triage), diagnosis (relation to surrounding systems), action (surgery), etc. = different kinds of mental activity</a:t>
            </a:r>
          </a:p>
          <a:p>
            <a:pPr lvl="1"/>
            <a:r>
              <a:rPr lang="en-US" dirty="0" smtClean="0"/>
              <a:t>Tufte’s</a:t>
            </a:r>
            <a:r>
              <a:rPr lang="en-US" dirty="0" smtClean="0"/>
              <a:t> “smallest effective difference” is often important in designing photo displays</a:t>
            </a:r>
          </a:p>
          <a:p>
            <a:r>
              <a:rPr lang="en-US" dirty="0" smtClean="0"/>
              <a:t>“What do you have to be able to distinguish?”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UW Medicine’s </a:t>
            </a:r>
            <a:r>
              <a:rPr lang="en-US" sz="2000" i="1" dirty="0" smtClean="0"/>
              <a:t>Urinalysis Tutor</a:t>
            </a:r>
            <a:endParaRPr lang="en-US" sz="2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95600"/>
            <a:ext cx="19050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91062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95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946</Words>
  <Application>Microsoft Office PowerPoint</Application>
  <PresentationFormat>On-screen Show (4:3)</PresentationFormat>
  <Paragraphs>157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Photos, Film, and Visual Literacy</vt:lpstr>
      <vt:lpstr>Plan of Action 2/15/12</vt:lpstr>
      <vt:lpstr>Photos</vt:lpstr>
      <vt:lpstr>The Great Realism Debate</vt:lpstr>
      <vt:lpstr>What Was Realistic?</vt:lpstr>
      <vt:lpstr>NSD</vt:lpstr>
      <vt:lpstr>Realism for What?</vt:lpstr>
      <vt:lpstr>Frank Dwyer and the Pig’s Heart</vt:lpstr>
      <vt:lpstr>And Context Matters</vt:lpstr>
      <vt:lpstr>So How Do We Learn…</vt:lpstr>
      <vt:lpstr>But, Increased Interest Today</vt:lpstr>
      <vt:lpstr>Visual/Digital Storytelling</vt:lpstr>
      <vt:lpstr>Merging Art and Communication</vt:lpstr>
      <vt:lpstr>Moving Right along…</vt:lpstr>
      <vt:lpstr>Manipulating How We See the World</vt:lpstr>
      <vt:lpstr>Time Lapse</vt:lpstr>
      <vt:lpstr>The Gecko Question</vt:lpstr>
      <vt:lpstr>Sl o w  M o  t   i    o    n</vt:lpstr>
      <vt:lpstr>The Zoom</vt:lpstr>
      <vt:lpstr>And Some Provocative Research</vt:lpstr>
      <vt:lpstr>But: Manipulation Deceives</vt:lpstr>
      <vt:lpstr>Summing Up</vt:lpstr>
      <vt:lpstr>Questions for 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Photos, Film, and Visual Literacy</dc:title>
  <dc:creator>S Kerr</dc:creator>
  <cp:lastModifiedBy>stkerr</cp:lastModifiedBy>
  <cp:revision>31</cp:revision>
  <dcterms:created xsi:type="dcterms:W3CDTF">2012-02-15T18:44:42Z</dcterms:created>
  <dcterms:modified xsi:type="dcterms:W3CDTF">2012-02-16T00:11:59Z</dcterms:modified>
</cp:coreProperties>
</file>